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2A21"/>
    <a:srgbClr val="2E77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Estilo Escuro 1 - Ênfase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Estilo E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7CE84F3-28C3-443E-9E96-99CF82512B78}" styleName="Estilo Escuro 1 - Ênfas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8603FDC-E32A-4AB5-989C-0864C3EAD2B8}" styleName="Estilo com Tema 2 - Ênfas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147" d="100"/>
          <a:sy n="147" d="100"/>
        </p:scale>
        <p:origin x="-624" y="108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175" y="7164642"/>
            <a:ext cx="4371975" cy="211328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3463" y="7164642"/>
            <a:ext cx="1800225" cy="211328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34940C9-A971-4843-8DA8-AB97A067C765}" type="datetimeFigureOut">
              <a:rPr lang="pt-BR" smtClean="0"/>
              <a:t>5/26/17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3E55-555B-4244-BD09-90A227C1E137}" type="slidenum">
              <a:rPr lang="pt-BR" smtClean="0"/>
              <a:t>‹#›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4717599" y="7603709"/>
            <a:ext cx="0" cy="1320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-1"/>
            <a:ext cx="6858000" cy="6604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4581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40C9-A971-4843-8DA8-AB97A067C765}" type="datetimeFigureOut">
              <a:rPr lang="pt-BR" smtClean="0"/>
              <a:t>5/26/17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3E55-555B-4244-BD09-90A227C1E13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4265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1100667"/>
            <a:ext cx="1478756" cy="7814733"/>
          </a:xfrm>
        </p:spPr>
        <p:txBody>
          <a:bodyPr vert="eaVert" lIns="45720" tIns="91440" rIns="45720" bIns="9144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4" y="1100667"/>
            <a:ext cx="4264819" cy="7814733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40C9-A971-4843-8DA8-AB97A067C765}" type="datetimeFigureOut">
              <a:rPr lang="pt-BR" smtClean="0"/>
              <a:t>5/26/17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3E55-555B-4244-BD09-90A227C1E137}" type="slidenum">
              <a:rPr lang="pt-BR" smtClean="0"/>
              <a:t>‹#›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5657850" y="488827"/>
            <a:ext cx="0" cy="51435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28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40C9-A971-4843-8DA8-AB97A067C765}" type="datetimeFigureOut">
              <a:rPr lang="pt-BR" smtClean="0"/>
              <a:t>5/26/17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3E55-555B-4244-BD09-90A227C1E13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5949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7164642"/>
            <a:ext cx="4371975" cy="2113280"/>
          </a:xfrm>
        </p:spPr>
        <p:txBody>
          <a:bodyPr anchor="ctr">
            <a:normAutofit/>
          </a:bodyPr>
          <a:lstStyle>
            <a:lvl1pPr algn="r">
              <a:defRPr sz="3300" b="0" spc="15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3463" y="7164642"/>
            <a:ext cx="1800225" cy="2113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40C9-A971-4843-8DA8-AB97A067C765}" type="datetimeFigureOut">
              <a:rPr lang="pt-BR" smtClean="0"/>
              <a:t>5/26/17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3E55-555B-4244-BD09-90A227C1E137}" type="slidenum">
              <a:rPr lang="pt-BR" smtClean="0"/>
              <a:t>‹#›</a:t>
            </a:fld>
            <a:endParaRPr lang="pt-BR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6858000" cy="660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4717599" y="7603709"/>
            <a:ext cx="0" cy="13208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35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72" y="845312"/>
            <a:ext cx="5467541" cy="216611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72" y="3302000"/>
            <a:ext cx="2674620" cy="581152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993" y="3302000"/>
            <a:ext cx="2674620" cy="581152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40C9-A971-4843-8DA8-AB97A067C765}" type="datetimeFigureOut">
              <a:rPr lang="pt-BR" smtClean="0"/>
              <a:t>5/26/17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3E55-555B-4244-BD09-90A227C1E13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8338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76072" y="845312"/>
            <a:ext cx="5467541" cy="216611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2" y="3148363"/>
            <a:ext cx="2674620" cy="11887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5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072" y="4286805"/>
            <a:ext cx="2674620" cy="482671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8993" y="3148363"/>
            <a:ext cx="2674620" cy="11887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65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68993" y="4286805"/>
            <a:ext cx="2674620" cy="482671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40C9-A971-4843-8DA8-AB97A067C765}" type="datetimeFigureOut">
              <a:rPr lang="pt-BR" smtClean="0"/>
              <a:t>5/26/17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3E55-555B-4244-BD09-90A227C1E13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7548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40C9-A971-4843-8DA8-AB97A067C765}" type="datetimeFigureOut">
              <a:rPr lang="pt-BR" smtClean="0"/>
              <a:t>5/26/17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3E55-555B-4244-BD09-90A227C1E13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3690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40C9-A971-4843-8DA8-AB97A067C765}" type="datetimeFigureOut">
              <a:rPr lang="pt-BR" smtClean="0"/>
              <a:t>5/26/17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3E55-555B-4244-BD09-90A227C1E13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4051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6072" y="681069"/>
            <a:ext cx="2468880" cy="250952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27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687" y="1188720"/>
            <a:ext cx="3194114" cy="7488936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072" y="3260842"/>
            <a:ext cx="2468880" cy="5434425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40C9-A971-4843-8DA8-AB97A067C765}" type="datetimeFigureOut">
              <a:rPr lang="pt-BR" smtClean="0"/>
              <a:t>5/26/17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3E55-555B-4244-BD09-90A227C1E13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623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7164644"/>
            <a:ext cx="4371975" cy="211328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6856286" cy="6604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43463" y="7164644"/>
            <a:ext cx="1800225" cy="2113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40C9-A971-4843-8DA8-AB97A067C765}" type="datetimeFigureOut">
              <a:rPr lang="pt-BR" smtClean="0"/>
              <a:t>5/26/17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3E55-555B-4244-BD09-90A227C1E137}" type="slidenum">
              <a:rPr lang="pt-BR" smtClean="0"/>
              <a:t>‹#›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717599" y="7603709"/>
            <a:ext cx="0" cy="1320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134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072" y="845312"/>
            <a:ext cx="5467541" cy="2166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3" y="3302000"/>
            <a:ext cx="5467541" cy="58115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6073" y="9346572"/>
            <a:ext cx="1211705" cy="396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34940C9-A971-4843-8DA8-AB97A067C765}" type="datetimeFigureOut">
              <a:rPr lang="pt-BR" smtClean="0"/>
              <a:t>5/26/17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4150" y="9346572"/>
            <a:ext cx="3319571" cy="396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0" y="9346572"/>
            <a:ext cx="547688" cy="396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2613E55-555B-4244-BD09-90A227C1E137}" type="slidenum">
              <a:rPr lang="pt-BR" smtClean="0"/>
              <a:t>‹#›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28625" y="1193579"/>
            <a:ext cx="0" cy="1320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02074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300" kern="1200" cap="all" spc="7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hyperlink" Target="mailto:contato@roboime.com.br" TargetMode="External"/><Relationship Id="rId5" Type="http://schemas.openxmlformats.org/officeDocument/2006/relationships/image" Target="../media/image4.png"/><Relationship Id="rId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260359" y="7182961"/>
            <a:ext cx="4371975" cy="1950720"/>
          </a:xfrm>
        </p:spPr>
        <p:txBody>
          <a:bodyPr/>
          <a:lstStyle/>
          <a:p>
            <a:r>
              <a:rPr lang="pt-BR" dirty="0">
                <a:latin typeface="Tw Cen MT Condensed"/>
                <a:cs typeface="Tw Cen MT Condensed"/>
              </a:rPr>
              <a:t>venha fazer parte desse time!</a:t>
            </a:r>
          </a:p>
        </p:txBody>
      </p:sp>
      <p:pic>
        <p:nvPicPr>
          <p:cNvPr id="1026" name="Picture 2" descr="Resultado de imagem para roboim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5"/>
          <a:stretch/>
        </p:blipFill>
        <p:spPr bwMode="auto">
          <a:xfrm>
            <a:off x="156413" y="302403"/>
            <a:ext cx="1989931" cy="2078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e.eb.br/images/stories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442" y="8944836"/>
            <a:ext cx="761163" cy="913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0" y="2381151"/>
            <a:ext cx="6858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000" b="1" dirty="0">
              <a:latin typeface="Nexa Bold"/>
              <a:cs typeface="Nexa Bold"/>
            </a:endParaRPr>
          </a:p>
          <a:p>
            <a:pPr algn="just"/>
            <a:r>
              <a:rPr lang="pt-BR" sz="1000" b="1" dirty="0">
                <a:latin typeface="Nexa Bold"/>
                <a:cs typeface="Nexa Bold"/>
              </a:rPr>
              <a:t>	Para representar o IME e o Brasil no Japão, uma equipe de </a:t>
            </a:r>
            <a:r>
              <a:rPr lang="pt-BR" sz="1000" b="1" dirty="0" smtClean="0">
                <a:latin typeface="Nexa Bold"/>
                <a:cs typeface="Nexa Bold"/>
              </a:rPr>
              <a:t>pelo menos seis </a:t>
            </a:r>
            <a:r>
              <a:rPr lang="pt-BR" sz="1000" b="1" dirty="0">
                <a:latin typeface="Nexa Bold"/>
                <a:cs typeface="Nexa Bold"/>
              </a:rPr>
              <a:t>membros na competição é de grande importância, devido a ajustes emergenciais no complexo projeto do robô e aumentando nossa oportunidade de fazer um ótimo networking com equipes de vários países. Já foi possível obter, junto ao Governo Federal, recursos suficientes para garantir a participação de três membros da equipe. Para poder completar o nosso time, precisamos cobrir os custos com passagens aéreas, hospedagem e inscrição no evento conforme detalhamento a seguir: </a:t>
            </a:r>
          </a:p>
          <a:p>
            <a:pPr algn="just"/>
            <a:endParaRPr lang="pt-BR" sz="1000" b="1" dirty="0">
              <a:latin typeface="Nexa Bold"/>
              <a:cs typeface="Nexa Bold"/>
            </a:endParaRPr>
          </a:p>
          <a:p>
            <a:pPr algn="just"/>
            <a:endParaRPr lang="pt-BR" sz="1000" b="1" dirty="0">
              <a:latin typeface="Nexa Bold"/>
              <a:cs typeface="Nexa Bold"/>
            </a:endParaRPr>
          </a:p>
          <a:p>
            <a:pPr algn="just"/>
            <a:endParaRPr lang="pt-BR" sz="1000" b="1" dirty="0">
              <a:latin typeface="Nexa Bold"/>
              <a:cs typeface="Nexa Bold"/>
            </a:endParaRPr>
          </a:p>
          <a:p>
            <a:pPr algn="just"/>
            <a:endParaRPr lang="pt-BR" sz="1000" b="1" dirty="0">
              <a:latin typeface="Nexa Bold"/>
              <a:cs typeface="Nexa Bold"/>
            </a:endParaRPr>
          </a:p>
          <a:p>
            <a:pPr algn="just"/>
            <a:endParaRPr lang="pt-BR" sz="1000" b="1" dirty="0">
              <a:latin typeface="Nexa Bold"/>
              <a:cs typeface="Nexa Bold"/>
            </a:endParaRPr>
          </a:p>
          <a:p>
            <a:pPr algn="just"/>
            <a:endParaRPr lang="pt-BR" sz="1000" b="1" dirty="0">
              <a:latin typeface="Nexa Bold"/>
              <a:cs typeface="Nexa Bold"/>
            </a:endParaRPr>
          </a:p>
          <a:p>
            <a:pPr algn="just"/>
            <a:endParaRPr lang="pt-BR" sz="1000" b="1" dirty="0">
              <a:latin typeface="Nexa Bold"/>
              <a:cs typeface="Nexa Bold"/>
            </a:endParaRPr>
          </a:p>
          <a:p>
            <a:pPr algn="just"/>
            <a:endParaRPr lang="pt-BR" sz="1000" b="1" dirty="0">
              <a:latin typeface="Nexa Bold"/>
              <a:cs typeface="Nexa Bold"/>
            </a:endParaRPr>
          </a:p>
          <a:p>
            <a:pPr algn="just"/>
            <a:r>
              <a:rPr lang="pt-BR" sz="1000" b="1" dirty="0">
                <a:latin typeface="Nexa Bold"/>
                <a:cs typeface="Nexa Bold"/>
              </a:rPr>
              <a:t>	Em contrapartida pelo apoio e parceria firmados, nos comprometemos a divulgar a marca de sua empresa em todos os meios disponíveis que incluem mas não se limitam a: 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pt-BR" sz="1000" b="1" dirty="0">
                <a:latin typeface="Nexa Bold"/>
                <a:cs typeface="Nexa Bold"/>
              </a:rPr>
              <a:t>Camisetas utilizadas pelos membros da equipe nos dias da competição; 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pt-BR" sz="1000" b="1" dirty="0">
                <a:latin typeface="Nexa Bold"/>
                <a:cs typeface="Nexa Bold"/>
              </a:rPr>
              <a:t>Páginas na internet, tais como, fanpage da equipe no Facebook; 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pt-BR" sz="1000" b="1" dirty="0">
                <a:latin typeface="Nexa Bold"/>
                <a:cs typeface="Nexa Bold"/>
              </a:rPr>
              <a:t>Banners apresentados no interior da universidade e no local da competição; 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pt-BR" sz="1000" b="1" dirty="0" smtClean="0">
                <a:latin typeface="Nexa Bold"/>
                <a:cs typeface="Nexa Bold"/>
              </a:rPr>
              <a:t>Participação </a:t>
            </a:r>
            <a:r>
              <a:rPr lang="pt-BR" sz="1000" b="1" dirty="0">
                <a:latin typeface="Nexa Bold"/>
                <a:cs typeface="Nexa Bold"/>
              </a:rPr>
              <a:t>de congressos e exposições dentro da universidade.</a:t>
            </a:r>
          </a:p>
          <a:p>
            <a:pPr algn="just"/>
            <a:endParaRPr lang="pt-BR" sz="1000" b="1" dirty="0">
              <a:latin typeface="Nexa Bold"/>
              <a:cs typeface="Nexa Bold"/>
            </a:endParaRPr>
          </a:p>
          <a:p>
            <a:pPr algn="just"/>
            <a:r>
              <a:rPr lang="pt-BR" sz="1000" b="1" dirty="0">
                <a:latin typeface="Nexa Bold"/>
                <a:cs typeface="Nexa Bold"/>
              </a:rPr>
              <a:t>	Em competições em nível sul-americano, como a LARC/OBR obtivemos excelentes resultados atingindo o segundo lugar geral em 2011 e 2012. Agora com equipe renovada, pretendemos elevar o nosso desafio e responsabilidade de representar o país em um evento de ciência e tecnologia de abrangência global.</a:t>
            </a:r>
            <a:endParaRPr lang="pt-BR" sz="1000" dirty="0">
              <a:latin typeface="Nexa Bold"/>
              <a:cs typeface="Nexa Bold"/>
            </a:endParaRPr>
          </a:p>
          <a:p>
            <a:pPr algn="r"/>
            <a:r>
              <a:rPr lang="pt-BR" sz="1000" b="1" dirty="0">
                <a:latin typeface="Nexa Bold"/>
                <a:cs typeface="Nexa Bold"/>
              </a:rPr>
              <a:t>	Os senhores já fazem </a:t>
            </a:r>
            <a:r>
              <a:rPr lang="pt-BR" sz="1000" b="1" dirty="0" smtClean="0">
                <a:latin typeface="Nexa Bold"/>
                <a:cs typeface="Nexa Bold"/>
              </a:rPr>
              <a:t>parte </a:t>
            </a:r>
            <a:r>
              <a:rPr lang="pt-BR" sz="1000" b="1" dirty="0">
                <a:latin typeface="Nexa Bold"/>
                <a:cs typeface="Nexa Bold"/>
              </a:rPr>
              <a:t>desse time! Muito obrigada!</a:t>
            </a:r>
          </a:p>
          <a:p>
            <a:pPr algn="just"/>
            <a:endParaRPr lang="pt-BR" sz="1000" dirty="0">
              <a:latin typeface="Nexa Bold"/>
              <a:cs typeface="Nexa Bold"/>
            </a:endParaRPr>
          </a:p>
          <a:p>
            <a:pPr algn="just"/>
            <a:r>
              <a:rPr lang="pt-BR" sz="1000" dirty="0">
                <a:latin typeface="Nexa Bold"/>
                <a:cs typeface="Nexa Bold"/>
              </a:rPr>
              <a:t>	</a:t>
            </a:r>
          </a:p>
          <a:p>
            <a:pPr algn="just"/>
            <a:r>
              <a:rPr lang="pt-BR" sz="1000" dirty="0">
                <a:latin typeface="Nexa Bold"/>
                <a:cs typeface="Nexa Bold"/>
              </a:rPr>
              <a:t>Carla </a:t>
            </a:r>
            <a:r>
              <a:rPr lang="pt-BR" sz="1000" dirty="0" err="1" smtClean="0">
                <a:latin typeface="Nexa Bold"/>
                <a:cs typeface="Nexa Bold"/>
              </a:rPr>
              <a:t>Cosenza</a:t>
            </a:r>
            <a:r>
              <a:rPr lang="pt-BR" sz="1000" dirty="0" smtClean="0">
                <a:latin typeface="Nexa Bold"/>
                <a:cs typeface="Nexa Bold"/>
              </a:rPr>
              <a:t>, Representante de Marketing</a:t>
            </a:r>
            <a:endParaRPr lang="pt-BR" sz="1000" dirty="0">
              <a:latin typeface="Nexa Bold"/>
              <a:cs typeface="Nexa Bold"/>
            </a:endParaRPr>
          </a:p>
          <a:p>
            <a:pPr algn="just"/>
            <a:r>
              <a:rPr lang="pt-BR" sz="1000" dirty="0" smtClean="0">
                <a:latin typeface="Nexa Bold"/>
                <a:cs typeface="Nexa Bold"/>
                <a:hlinkClick r:id="rId4"/>
              </a:rPr>
              <a:t>carlacosenza@roboime.com.br</a:t>
            </a:r>
            <a:r>
              <a:rPr lang="pt-BR" sz="1000" dirty="0" smtClean="0">
                <a:latin typeface="Nexa Bold"/>
                <a:cs typeface="Nexa Bold"/>
              </a:rPr>
              <a:t> </a:t>
            </a:r>
            <a:endParaRPr lang="pt-BR" sz="1000" dirty="0">
              <a:latin typeface="Nexa Bold"/>
              <a:cs typeface="Nexa Bold"/>
            </a:endParaRPr>
          </a:p>
          <a:p>
            <a:pPr algn="just"/>
            <a:r>
              <a:rPr lang="pt-BR" sz="1000" dirty="0">
                <a:latin typeface="Nexa Bold"/>
                <a:cs typeface="Nexa Bold"/>
              </a:rPr>
              <a:t>(21) </a:t>
            </a:r>
            <a:r>
              <a:rPr lang="pt-BR" sz="1000" dirty="0" smtClean="0">
                <a:latin typeface="Nexa Bold"/>
                <a:cs typeface="Nexa Bold"/>
              </a:rPr>
              <a:t>99629-4432</a:t>
            </a:r>
            <a:endParaRPr lang="pt-BR" sz="1000" dirty="0">
              <a:latin typeface="Nexa Bold"/>
              <a:cs typeface="Nexa Bold"/>
            </a:endParaRPr>
          </a:p>
          <a:p>
            <a:endParaRPr lang="pt-BR" sz="1000" dirty="0">
              <a:latin typeface="Nexa Bold"/>
              <a:cs typeface="Nexa Bold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63094" y="7854516"/>
            <a:ext cx="493160" cy="1134404"/>
          </a:xfrm>
          <a:prstGeom prst="rect">
            <a:avLst/>
          </a:prstGeom>
          <a:solidFill>
            <a:srgbClr val="2D2A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2" name="Picture 8" descr="Resultado de imagem para bandeira do brasil robo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767" b="91748" l="3812" r="96188">
                        <a14:foregroundMark x1="10068" y1="15534" x2="10068" y2="15534"/>
                        <a14:foregroundMark x1="12317" y1="10316" x2="12317" y2="10316"/>
                        <a14:foregroundMark x1="6256" y1="7767" x2="6256" y2="7767"/>
                        <a14:foregroundMark x1="5279" y1="15534" x2="5279" y2="15534"/>
                        <a14:foregroundMark x1="5670" y1="25000" x2="5670" y2="25000"/>
                        <a14:foregroundMark x1="70479" y1="45874" x2="70479" y2="45874"/>
                        <a14:foregroundMark x1="72727" y1="44539" x2="72727" y2="44539"/>
                        <a14:foregroundMark x1="81623" y1="43083" x2="81623" y2="43083"/>
                        <a14:foregroundMark x1="88856" y1="51699" x2="88856" y2="51699"/>
                        <a14:foregroundMark x1="96188" y1="41019" x2="96188" y2="41019"/>
                        <a14:foregroundMark x1="90616" y1="39442" x2="90616" y2="39442"/>
                        <a14:foregroundMark x1="71359" y1="43325" x2="71359" y2="43325"/>
                        <a14:foregroundMark x1="80450" y1="37379" x2="80450" y2="37379"/>
                        <a14:foregroundMark x1="66569" y1="33495" x2="66569" y2="33495"/>
                        <a14:foregroundMark x1="89345" y1="44782" x2="89345" y2="44782"/>
                        <a14:foregroundMark x1="83578" y1="44296" x2="83578" y2="44296"/>
                        <a14:foregroundMark x1="77908" y1="45874" x2="77908" y2="45874"/>
                        <a14:foregroundMark x1="81818" y1="42233" x2="81818" y2="42233"/>
                        <a14:foregroundMark x1="69013" y1="33252" x2="69013" y2="33252"/>
                        <a14:foregroundMark x1="65885" y1="28519" x2="65885" y2="28519"/>
                        <a14:foregroundMark x1="65396" y1="29005" x2="65396" y2="29005"/>
                        <a14:foregroundMark x1="65005" y1="45267" x2="65005" y2="45267"/>
                        <a14:foregroundMark x1="77028" y1="44175" x2="77028" y2="44175"/>
                        <a14:foregroundMark x1="71359" y1="42233" x2="71359" y2="42233"/>
                        <a14:foregroundMark x1="71848" y1="34587" x2="71848" y2="34587"/>
                        <a14:foregroundMark x1="73705" y1="41019" x2="73705" y2="41019"/>
                        <a14:foregroundMark x1="88172" y1="47694" x2="88172" y2="47694"/>
                        <a14:foregroundMark x1="4790" y1="24029" x2="4790" y2="24029"/>
                        <a14:foregroundMark x1="5083" y1="15413" x2="5083" y2="15413"/>
                        <a14:foregroundMark x1="3910" y1="15413" x2="3910" y2="15413"/>
                        <a14:foregroundMark x1="55523" y1="18689" x2="55523" y2="18689"/>
                        <a14:foregroundMark x1="53568" y1="16262" x2="53568" y2="16262"/>
                        <a14:foregroundMark x1="51808" y1="14684" x2="51808" y2="14684"/>
                        <a14:foregroundMark x1="50147" y1="13714" x2="50147" y2="13714"/>
                        <a14:foregroundMark x1="48876" y1="13107" x2="48876" y2="13107"/>
                        <a14:foregroundMark x1="48192" y1="12864" x2="48192" y2="12864"/>
                        <a14:foregroundMark x1="47214" y1="12864" x2="47214" y2="12864"/>
                        <a14:foregroundMark x1="46921" y1="12743" x2="46921" y2="12743"/>
                        <a14:foregroundMark x1="46334" y1="12621" x2="46334" y2="12621"/>
                        <a14:foregroundMark x1="19648" y1="91748" x2="19648" y2="91748"/>
                        <a14:foregroundMark x1="22483" y1="90777" x2="22483" y2="907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156" y="6614959"/>
            <a:ext cx="3448844" cy="2778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2158373" y="217595"/>
            <a:ext cx="4642477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>
                <a:latin typeface="Nexa Bold"/>
                <a:cs typeface="Nexa Bold"/>
              </a:rPr>
              <a:t>Prezados senhores,</a:t>
            </a:r>
          </a:p>
          <a:p>
            <a:pPr algn="just"/>
            <a:endParaRPr lang="pt-BR" sz="1000" b="1" dirty="0">
              <a:latin typeface="Nexa Bold"/>
              <a:cs typeface="Nexa Bold"/>
            </a:endParaRPr>
          </a:p>
          <a:p>
            <a:pPr algn="just"/>
            <a:r>
              <a:rPr lang="pt-BR" sz="1000" b="1" dirty="0">
                <a:latin typeface="Nexa Bold"/>
                <a:cs typeface="Nexa Bold"/>
              </a:rPr>
              <a:t>	Somos alunos do Instituto Militar de Engenharia - IME e formamos a equipe </a:t>
            </a:r>
            <a:r>
              <a:rPr lang="pt-BR" sz="1000" b="1" dirty="0" err="1">
                <a:latin typeface="Nexa Bold"/>
                <a:cs typeface="Nexa Bold"/>
              </a:rPr>
              <a:t>RoboIME</a:t>
            </a:r>
            <a:r>
              <a:rPr lang="pt-BR" sz="1000" b="1" dirty="0">
                <a:latin typeface="Nexa Bold"/>
                <a:cs typeface="Nexa Bold"/>
              </a:rPr>
              <a:t>, uma iniciativa que visa não somente incentivar o aprendizado e a pesquisa em robótica dentre alunos de graduação, mas também aumentar a expressividade da participação do Brasil nessa importante área do conhecimento. </a:t>
            </a:r>
          </a:p>
          <a:p>
            <a:pPr algn="just"/>
            <a:endParaRPr lang="pt-BR" sz="1000" b="1" dirty="0">
              <a:latin typeface="Nexa Bold"/>
              <a:cs typeface="Nexa Bold"/>
            </a:endParaRPr>
          </a:p>
          <a:p>
            <a:pPr algn="just"/>
            <a:r>
              <a:rPr lang="pt-BR" sz="1000" b="1" dirty="0">
                <a:latin typeface="Nexa Bold"/>
                <a:cs typeface="Nexa Bold"/>
              </a:rPr>
              <a:t>	A </a:t>
            </a:r>
            <a:r>
              <a:rPr lang="pt-BR" sz="1000" b="1" dirty="0" err="1">
                <a:latin typeface="Nexa Bold"/>
                <a:cs typeface="Nexa Bold"/>
              </a:rPr>
              <a:t>RoboCup</a:t>
            </a:r>
            <a:r>
              <a:rPr lang="pt-BR" sz="1000" b="1" dirty="0">
                <a:latin typeface="Nexa Bold"/>
                <a:cs typeface="Nexa Bold"/>
              </a:rPr>
              <a:t> é uma competição internacional que anualmente reúne estudantes de diversos países do mundo em uma competição que objetiva ter em 2050 uma equipe de robôs humanoides capaz de vencer o melhor time de humanos em uma partida de futebol. Esse ano, será sediada em </a:t>
            </a:r>
            <a:r>
              <a:rPr lang="pt-BR" sz="1000" b="1" dirty="0" err="1">
                <a:latin typeface="Nexa Bold"/>
                <a:cs typeface="Nexa Bold"/>
              </a:rPr>
              <a:t>Nagoia</a:t>
            </a:r>
            <a:r>
              <a:rPr lang="pt-BR" sz="1000" b="1" dirty="0">
                <a:latin typeface="Nexa Bold"/>
                <a:cs typeface="Nexa Bold"/>
              </a:rPr>
              <a:t>, Japão e contará com a representação de alunos das melhores universidades do mundo.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804961"/>
              </p:ext>
            </p:extLst>
          </p:nvPr>
        </p:nvGraphicFramePr>
        <p:xfrm>
          <a:off x="2120252" y="3594238"/>
          <a:ext cx="2626786" cy="96202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57886">
                  <a:extLst>
                    <a:ext uri="{9D8B030D-6E8A-4147-A177-3AD203B41FA5}">
                      <a16:colId xmlns:a16="http://schemas.microsoft.com/office/drawing/2014/main" xmlns="" val="652304175"/>
                    </a:ext>
                  </a:extLst>
                </a:gridCol>
                <a:gridCol w="608742">
                  <a:extLst>
                    <a:ext uri="{9D8B030D-6E8A-4147-A177-3AD203B41FA5}">
                      <a16:colId xmlns:a16="http://schemas.microsoft.com/office/drawing/2014/main" xmlns="" val="233327011"/>
                    </a:ext>
                  </a:extLst>
                </a:gridCol>
                <a:gridCol w="694346">
                  <a:extLst>
                    <a:ext uri="{9D8B030D-6E8A-4147-A177-3AD203B41FA5}">
                      <a16:colId xmlns:a16="http://schemas.microsoft.com/office/drawing/2014/main" xmlns="" val="2006905362"/>
                    </a:ext>
                  </a:extLst>
                </a:gridCol>
                <a:gridCol w="665812">
                  <a:extLst>
                    <a:ext uri="{9D8B030D-6E8A-4147-A177-3AD203B41FA5}">
                      <a16:colId xmlns:a16="http://schemas.microsoft.com/office/drawing/2014/main" xmlns="" val="1633346597"/>
                    </a:ext>
                  </a:extLst>
                </a:gridCol>
              </a:tblGrid>
              <a:tr h="184551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 dirty="0">
                          <a:effectLst/>
                        </a:rPr>
                        <a:t>Necessidade</a:t>
                      </a:r>
                      <a:endParaRPr lang="pt-BR" sz="9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 dirty="0">
                          <a:effectLst/>
                        </a:rPr>
                        <a:t>Quantidade</a:t>
                      </a:r>
                      <a:endParaRPr lang="pt-BR" sz="9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 dirty="0">
                          <a:effectLst/>
                        </a:rPr>
                        <a:t>Valor Unitário</a:t>
                      </a:r>
                      <a:endParaRPr lang="pt-BR" sz="9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</a:rPr>
                        <a:t>Valor Total</a:t>
                      </a:r>
                      <a:endParaRPr lang="pt-BR" sz="900" b="0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xmlns="" val="45952350"/>
                  </a:ext>
                </a:extLst>
              </a:tr>
              <a:tr h="184551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 dirty="0">
                          <a:effectLst/>
                        </a:rPr>
                        <a:t>Passagem</a:t>
                      </a:r>
                      <a:endParaRPr lang="pt-BR" sz="9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 dirty="0">
                          <a:effectLst/>
                        </a:rPr>
                        <a:t>3</a:t>
                      </a:r>
                      <a:endParaRPr lang="pt-BR" sz="9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 dirty="0">
                          <a:effectLst/>
                        </a:rPr>
                        <a:t>R$6.000,00</a:t>
                      </a:r>
                      <a:endParaRPr lang="pt-BR" sz="9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</a:rPr>
                        <a:t>R$18.000,00</a:t>
                      </a:r>
                      <a:endParaRPr lang="pt-BR" sz="900" b="0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xmlns="" val="2286269043"/>
                  </a:ext>
                </a:extLst>
              </a:tr>
              <a:tr h="184551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 dirty="0">
                          <a:effectLst/>
                        </a:rPr>
                        <a:t>Hospedagem</a:t>
                      </a:r>
                      <a:endParaRPr lang="pt-BR" sz="9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 dirty="0">
                          <a:effectLst/>
                        </a:rPr>
                        <a:t>3</a:t>
                      </a:r>
                      <a:endParaRPr lang="pt-BR" sz="9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 dirty="0">
                          <a:effectLst/>
                        </a:rPr>
                        <a:t>R$1.939,00</a:t>
                      </a:r>
                      <a:endParaRPr lang="pt-BR" sz="9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</a:rPr>
                        <a:t>R$5.817,00</a:t>
                      </a:r>
                      <a:endParaRPr lang="pt-BR" sz="900" b="0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xmlns="" val="455021990"/>
                  </a:ext>
                </a:extLst>
              </a:tr>
              <a:tr h="184551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 dirty="0">
                          <a:effectLst/>
                        </a:rPr>
                        <a:t>Inscrição</a:t>
                      </a:r>
                      <a:endParaRPr lang="pt-BR" sz="9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 dirty="0">
                          <a:effectLst/>
                        </a:rPr>
                        <a:t>3</a:t>
                      </a:r>
                      <a:endParaRPr lang="pt-BR" sz="9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</a:rPr>
                        <a:t>R$1.126,00</a:t>
                      </a:r>
                      <a:endParaRPr lang="pt-BR" sz="900" b="0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 dirty="0">
                          <a:effectLst/>
                        </a:rPr>
                        <a:t>R$3.378,00</a:t>
                      </a:r>
                      <a:endParaRPr lang="pt-BR" sz="9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xmlns="" val="4060625845"/>
                  </a:ext>
                </a:extLst>
              </a:tr>
              <a:tr h="184551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 dirty="0">
                          <a:effectLst/>
                        </a:rPr>
                        <a:t>Total</a:t>
                      </a:r>
                      <a:endParaRPr lang="pt-BR" sz="9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9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 dirty="0">
                          <a:effectLst/>
                        </a:rPr>
                        <a:t>R$9.065,00</a:t>
                      </a:r>
                      <a:endParaRPr lang="pt-BR" sz="9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 dirty="0">
                          <a:effectLst/>
                        </a:rPr>
                        <a:t>R$27.195,00</a:t>
                      </a:r>
                      <a:endParaRPr lang="pt-BR" sz="9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xmlns="" val="1507075738"/>
                  </a:ext>
                </a:extLst>
              </a:tr>
            </a:tbl>
          </a:graphicData>
        </a:graphic>
      </p:graphicFrame>
      <p:sp>
        <p:nvSpPr>
          <p:cNvPr id="16" name="CaixaDeTexto 15"/>
          <p:cNvSpPr txBox="1"/>
          <p:nvPr/>
        </p:nvSpPr>
        <p:spPr>
          <a:xfrm>
            <a:off x="0" y="9428301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latin typeface="xscale" panose="00000700000000000000" pitchFamily="2" charset="0"/>
              </a:rPr>
              <a:t>www.roboime.com.br</a:t>
            </a:r>
            <a:endParaRPr lang="pt-BR" sz="1400" dirty="0">
              <a:latin typeface="xscale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910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640</TotalTime>
  <Words>47</Words>
  <Application>Microsoft Macintosh PowerPoint</Application>
  <PresentationFormat>A4 Paper (210x297 mm)</PresentationFormat>
  <Paragraphs>49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Integral</vt:lpstr>
      <vt:lpstr>venha fazer parte desse time!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Venha fazer parte desse time!</dc:title>
  <dc:creator>Luiz Renault</dc:creator>
  <cp:lastModifiedBy>. .</cp:lastModifiedBy>
  <cp:revision>16</cp:revision>
  <dcterms:created xsi:type="dcterms:W3CDTF">2017-05-25T01:00:48Z</dcterms:created>
  <dcterms:modified xsi:type="dcterms:W3CDTF">2017-05-26T18:38:02Z</dcterms:modified>
</cp:coreProperties>
</file>