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6858000" cy="660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5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2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2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9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6858000" cy="66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33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54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69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05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2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4940C9-A971-4843-8DA8-AB97A067C765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613E55-555B-4244-BD09-90A227C1E1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07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mailto:carl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445294" y="6973552"/>
            <a:ext cx="4371975" cy="1950720"/>
          </a:xfrm>
        </p:spPr>
        <p:txBody>
          <a:bodyPr/>
          <a:lstStyle/>
          <a:p>
            <a:r>
              <a:rPr lang="pt-BR" dirty="0"/>
              <a:t>venha fazer parte desse time!</a:t>
            </a:r>
          </a:p>
        </p:txBody>
      </p:sp>
      <p:pic>
        <p:nvPicPr>
          <p:cNvPr id="1026" name="Picture 2" descr="Resultado de imagem para roboi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"/>
          <a:stretch/>
        </p:blipFill>
        <p:spPr bwMode="auto">
          <a:xfrm>
            <a:off x="156413" y="302403"/>
            <a:ext cx="1989931" cy="207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e.eb.br/images/stori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42" y="8944836"/>
            <a:ext cx="761163" cy="91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2381151"/>
            <a:ext cx="6858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r>
              <a:rPr lang="pt-BR" sz="1000" b="1" dirty="0">
                <a:latin typeface="Nexa Light" panose="02000000000000000000" pitchFamily="50" charset="0"/>
              </a:rPr>
              <a:t>	Para representar o IME e o Brasil no Japão, é necessário que uma equipe de pelo menos seis pessoas possa estar presente durante a competição. Já foi possível obter, junto ao Governo Federal, recursos suficientes para garantir a participação de três membros da equipe. Para poder completar o nosso time, precisamos cobrir os custos com passagens aéreas, hospedagem e inscrição no evento conforme detalhamento a seguir: </a:t>
            </a: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r>
              <a:rPr lang="pt-BR" sz="1000" b="1" dirty="0">
                <a:latin typeface="Nexa Light" panose="02000000000000000000" pitchFamily="50" charset="0"/>
              </a:rPr>
              <a:t>	Em contrapartida pelo apoio e parceria firmados, nos comprometemos a divulgar a marca de sua empresa em todos os meios disponíveis que incluem mas não se limitam a: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Light" panose="02000000000000000000" pitchFamily="50" charset="0"/>
              </a:rPr>
              <a:t>Camisetas utilizadas pelos membros da equipe nos dias da competição;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Light" panose="02000000000000000000" pitchFamily="50" charset="0"/>
              </a:rPr>
              <a:t>Páginas na internet, tais como, fanpage da equipe no Facebook;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Light" panose="02000000000000000000" pitchFamily="50" charset="0"/>
              </a:rPr>
              <a:t>Banners apresentados no interior da universidade e no local da competição;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Light" panose="02000000000000000000" pitchFamily="50" charset="0"/>
              </a:rPr>
              <a:t>Adesivos em torno dos robôs com a logo dos patrocinadores;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Light" panose="02000000000000000000" pitchFamily="50" charset="0"/>
              </a:rPr>
              <a:t>Participação de congressos e exposições dentro da universidade.</a:t>
            </a: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r>
              <a:rPr lang="pt-BR" sz="1000" b="1" dirty="0">
                <a:latin typeface="Nexa Light" panose="02000000000000000000" pitchFamily="50" charset="0"/>
              </a:rPr>
              <a:t>	Em competições em nível sul-americano, como a LARC/OBR obtivemos excelentes resultados atingindo o segundo lugar geral em 2011 e 2012. Agora com equipe renovada, pretendemos elevar o nosso desafio e responsabilidade de representar o país em um evento de ciência e tecnologia de abrangência global.</a:t>
            </a:r>
            <a:endParaRPr lang="pt-BR" sz="1000" dirty="0">
              <a:latin typeface="Nexa Light" panose="02000000000000000000" pitchFamily="50" charset="0"/>
            </a:endParaRPr>
          </a:p>
          <a:p>
            <a:pPr algn="r"/>
            <a:r>
              <a:rPr lang="pt-BR" sz="1000" dirty="0">
                <a:latin typeface="Nexa Light" panose="02000000000000000000" pitchFamily="50" charset="0"/>
              </a:rPr>
              <a:t>	</a:t>
            </a:r>
            <a:r>
              <a:rPr lang="pt-BR" sz="1000" dirty="0">
                <a:latin typeface="Nexa Bold" panose="02000000000000000000" pitchFamily="50" charset="0"/>
              </a:rPr>
              <a:t>Os senhores já fazem fazer parte desse time! Muito obrigada!</a:t>
            </a:r>
          </a:p>
          <a:p>
            <a:pPr algn="just"/>
            <a:r>
              <a:rPr lang="pt-BR" sz="1000" dirty="0">
                <a:latin typeface="Nexa Light" panose="02000000000000000000" pitchFamily="50" charset="0"/>
              </a:rPr>
              <a:t>	</a:t>
            </a:r>
          </a:p>
          <a:p>
            <a:pPr algn="just"/>
            <a:r>
              <a:rPr lang="pt-BR" sz="1000" dirty="0">
                <a:latin typeface="Nexa Light" panose="02000000000000000000" pitchFamily="50" charset="0"/>
              </a:rPr>
              <a:t>Carla Cosenza, Diretora de Marketing</a:t>
            </a:r>
          </a:p>
          <a:p>
            <a:pPr algn="just"/>
            <a:r>
              <a:rPr lang="pt-BR" sz="1000" dirty="0">
                <a:latin typeface="Nexa Light" panose="02000000000000000000" pitchFamily="50" charset="0"/>
                <a:hlinkClick r:id="rId4"/>
              </a:rPr>
              <a:t>xxxx@gmail.com</a:t>
            </a:r>
            <a:endParaRPr lang="pt-BR" sz="1000" dirty="0">
              <a:latin typeface="Nexa Light" panose="02000000000000000000" pitchFamily="50" charset="0"/>
            </a:endParaRPr>
          </a:p>
          <a:p>
            <a:pPr algn="just"/>
            <a:r>
              <a:rPr lang="pt-BR" sz="1000" dirty="0">
                <a:latin typeface="Nexa Light" panose="02000000000000000000" pitchFamily="50" charset="0"/>
              </a:rPr>
              <a:t>(21) 99999-9999</a:t>
            </a:r>
          </a:p>
          <a:p>
            <a:endParaRPr lang="pt-BR" sz="1000" dirty="0">
              <a:latin typeface="Nexa Light" panose="02000000000000000000" pitchFamily="50" charset="0"/>
            </a:endParaRPr>
          </a:p>
        </p:txBody>
      </p:sp>
      <p:pic>
        <p:nvPicPr>
          <p:cNvPr id="1032" name="Picture 8" descr="Resultado de imagem para bandeira do brasil robo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767" b="91748" l="3812" r="96188">
                        <a14:foregroundMark x1="10068" y1="15534" x2="10068" y2="15534"/>
                        <a14:foregroundMark x1="12317" y1="10316" x2="12317" y2="10316"/>
                        <a14:foregroundMark x1="6256" y1="7767" x2="6256" y2="7767"/>
                        <a14:foregroundMark x1="5279" y1="15534" x2="5279" y2="15534"/>
                        <a14:foregroundMark x1="5670" y1="25000" x2="5670" y2="25000"/>
                        <a14:foregroundMark x1="70479" y1="45874" x2="70479" y2="45874"/>
                        <a14:foregroundMark x1="72727" y1="44539" x2="72727" y2="44539"/>
                        <a14:foregroundMark x1="81623" y1="43083" x2="81623" y2="43083"/>
                        <a14:foregroundMark x1="88856" y1="51699" x2="88856" y2="51699"/>
                        <a14:foregroundMark x1="96188" y1="41019" x2="96188" y2="41019"/>
                        <a14:foregroundMark x1="90616" y1="39442" x2="90616" y2="39442"/>
                        <a14:foregroundMark x1="71359" y1="43325" x2="71359" y2="43325"/>
                        <a14:foregroundMark x1="80450" y1="37379" x2="80450" y2="37379"/>
                        <a14:foregroundMark x1="66569" y1="33495" x2="66569" y2="33495"/>
                        <a14:foregroundMark x1="89345" y1="44782" x2="89345" y2="44782"/>
                        <a14:foregroundMark x1="83578" y1="44296" x2="83578" y2="44296"/>
                        <a14:foregroundMark x1="77908" y1="45874" x2="77908" y2="45874"/>
                        <a14:foregroundMark x1="81818" y1="42233" x2="81818" y2="42233"/>
                        <a14:foregroundMark x1="69013" y1="33252" x2="69013" y2="33252"/>
                        <a14:foregroundMark x1="65885" y1="28519" x2="65885" y2="28519"/>
                        <a14:foregroundMark x1="65396" y1="29005" x2="65396" y2="29005"/>
                        <a14:foregroundMark x1="65005" y1="45267" x2="65005" y2="45267"/>
                        <a14:foregroundMark x1="77028" y1="44175" x2="77028" y2="44175"/>
                        <a14:foregroundMark x1="71359" y1="42233" x2="71359" y2="42233"/>
                        <a14:foregroundMark x1="71848" y1="34587" x2="71848" y2="34587"/>
                        <a14:foregroundMark x1="73705" y1="41019" x2="73705" y2="41019"/>
                        <a14:foregroundMark x1="88172" y1="47694" x2="88172" y2="47694"/>
                        <a14:foregroundMark x1="4790" y1="24029" x2="4790" y2="24029"/>
                        <a14:foregroundMark x1="5083" y1="15413" x2="5083" y2="15413"/>
                        <a14:foregroundMark x1="3910" y1="15413" x2="3910" y2="15413"/>
                        <a14:foregroundMark x1="55523" y1="18689" x2="55523" y2="18689"/>
                        <a14:foregroundMark x1="53568" y1="16262" x2="53568" y2="16262"/>
                        <a14:foregroundMark x1="51808" y1="14684" x2="51808" y2="14684"/>
                        <a14:foregroundMark x1="50147" y1="13714" x2="50147" y2="13714"/>
                        <a14:foregroundMark x1="48876" y1="13107" x2="48876" y2="13107"/>
                        <a14:foregroundMark x1="48192" y1="12864" x2="48192" y2="12864"/>
                        <a14:foregroundMark x1="47214" y1="12864" x2="47214" y2="12864"/>
                        <a14:foregroundMark x1="46921" y1="12743" x2="46921" y2="12743"/>
                        <a14:foregroundMark x1="46334" y1="12621" x2="46334" y2="12621"/>
                        <a14:foregroundMark x1="19648" y1="91748" x2="19648" y2="91748"/>
                        <a14:foregroundMark x1="22483" y1="90777" x2="22483" y2="90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56" y="6614959"/>
            <a:ext cx="3448844" cy="277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2158373" y="217595"/>
            <a:ext cx="464247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latin typeface="Nexa Bold" panose="02000000000000000000" pitchFamily="50" charset="0"/>
              </a:rPr>
              <a:t>Prezados senhores,</a:t>
            </a: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r>
              <a:rPr lang="pt-BR" sz="1000" b="1" dirty="0">
                <a:latin typeface="Nexa Light" panose="02000000000000000000" pitchFamily="50" charset="0"/>
              </a:rPr>
              <a:t>	Somos alunos do </a:t>
            </a:r>
            <a:r>
              <a:rPr lang="pt-BR" sz="1000" b="1" dirty="0">
                <a:latin typeface="Nexa Bold" panose="02000000000000000000" pitchFamily="50" charset="0"/>
              </a:rPr>
              <a:t>Instituto Militar de Engenharia - IME </a:t>
            </a:r>
            <a:r>
              <a:rPr lang="pt-BR" sz="1000" b="1" dirty="0">
                <a:latin typeface="Nexa Light" panose="02000000000000000000" pitchFamily="50" charset="0"/>
              </a:rPr>
              <a:t>e formamos a equipe </a:t>
            </a:r>
            <a:r>
              <a:rPr lang="pt-BR" sz="1000" b="1" dirty="0" err="1">
                <a:latin typeface="Nexa Bold" panose="02000000000000000000" pitchFamily="50" charset="0"/>
              </a:rPr>
              <a:t>RoboIME</a:t>
            </a:r>
            <a:r>
              <a:rPr lang="pt-BR" sz="1000" b="1" dirty="0">
                <a:latin typeface="Nexa Light" panose="02000000000000000000" pitchFamily="50" charset="0"/>
              </a:rPr>
              <a:t>, uma iniciativa que visa não somente incentivar o aprendizado e a pesquisa em robótica dentre alunos de graduação, mas também aumentar a expressividade da participação do </a:t>
            </a:r>
            <a:r>
              <a:rPr lang="pt-BR" sz="1000" b="1" dirty="0">
                <a:latin typeface="Nexa Bold" panose="02000000000000000000" pitchFamily="50" charset="0"/>
              </a:rPr>
              <a:t>Brasil</a:t>
            </a:r>
            <a:r>
              <a:rPr lang="pt-BR" sz="1000" b="1" dirty="0">
                <a:latin typeface="Nexa Light" panose="02000000000000000000" pitchFamily="50" charset="0"/>
              </a:rPr>
              <a:t> nessa importante área do conhecimento. </a:t>
            </a:r>
          </a:p>
          <a:p>
            <a:pPr algn="just"/>
            <a:endParaRPr lang="pt-BR" sz="1000" b="1" dirty="0">
              <a:latin typeface="Nexa Light" panose="02000000000000000000" pitchFamily="50" charset="0"/>
            </a:endParaRPr>
          </a:p>
          <a:p>
            <a:pPr algn="just"/>
            <a:r>
              <a:rPr lang="pt-BR" sz="1000" b="1" dirty="0">
                <a:latin typeface="Nexa Light" panose="02000000000000000000" pitchFamily="50" charset="0"/>
              </a:rPr>
              <a:t>	A </a:t>
            </a:r>
            <a:r>
              <a:rPr lang="pt-BR" sz="1000" b="1" dirty="0" err="1">
                <a:latin typeface="Nexa Bold" panose="02000000000000000000" pitchFamily="50" charset="0"/>
              </a:rPr>
              <a:t>RoboCup</a:t>
            </a:r>
            <a:r>
              <a:rPr lang="pt-BR" sz="1000" b="1" dirty="0">
                <a:latin typeface="Nexa Light" panose="02000000000000000000" pitchFamily="50" charset="0"/>
              </a:rPr>
              <a:t> é uma competição internacional que anualmente reúne estudantes de diversos países do mundo em uma competição que objetiva ter em 2050 uma equipe de robôs humanoides capaz de vencer o melhor time de humanos em uma partida de futebol. Esse ano, será sediada em </a:t>
            </a:r>
            <a:r>
              <a:rPr lang="pt-BR" sz="1000" b="1" dirty="0" err="1">
                <a:latin typeface="Nexa Light" panose="02000000000000000000" pitchFamily="50" charset="0"/>
              </a:rPr>
              <a:t>Nagoia</a:t>
            </a:r>
            <a:r>
              <a:rPr lang="pt-BR" sz="1000" b="1" dirty="0">
                <a:latin typeface="Nexa Light" panose="02000000000000000000" pitchFamily="50" charset="0"/>
              </a:rPr>
              <a:t>, Japão e contará com a representação de alunos das melhores universidades do mundo.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4645"/>
              </p:ext>
            </p:extLst>
          </p:nvPr>
        </p:nvGraphicFramePr>
        <p:xfrm>
          <a:off x="607774" y="3437714"/>
          <a:ext cx="2626786" cy="962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7886">
                  <a:extLst>
                    <a:ext uri="{9D8B030D-6E8A-4147-A177-3AD203B41FA5}">
                      <a16:colId xmlns:a16="http://schemas.microsoft.com/office/drawing/2014/main" val="652304175"/>
                    </a:ext>
                  </a:extLst>
                </a:gridCol>
                <a:gridCol w="608742">
                  <a:extLst>
                    <a:ext uri="{9D8B030D-6E8A-4147-A177-3AD203B41FA5}">
                      <a16:colId xmlns:a16="http://schemas.microsoft.com/office/drawing/2014/main" val="233327011"/>
                    </a:ext>
                  </a:extLst>
                </a:gridCol>
                <a:gridCol w="694346">
                  <a:extLst>
                    <a:ext uri="{9D8B030D-6E8A-4147-A177-3AD203B41FA5}">
                      <a16:colId xmlns:a16="http://schemas.microsoft.com/office/drawing/2014/main" val="2006905362"/>
                    </a:ext>
                  </a:extLst>
                </a:gridCol>
                <a:gridCol w="665812">
                  <a:extLst>
                    <a:ext uri="{9D8B030D-6E8A-4147-A177-3AD203B41FA5}">
                      <a16:colId xmlns:a16="http://schemas.microsoft.com/office/drawing/2014/main" val="1633346597"/>
                    </a:ext>
                  </a:extLst>
                </a:gridCol>
              </a:tblGrid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Necessidade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Quantidade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Valor Unitário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Valor Total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5952350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Passagem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R$6.000,00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R$18.000,00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86269043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Hospedagem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R$1.939,00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R$5.817,00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55021990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Inscrição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R$1.126,00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R$3.378,00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60625845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Total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R$9.065,00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R$27.195,00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07075738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94283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xscale" panose="00000700000000000000" pitchFamily="2" charset="0"/>
              </a:rPr>
              <a:t>www.roboime.com.br</a:t>
            </a:r>
            <a:endParaRPr lang="pt-BR" sz="1400" dirty="0">
              <a:latin typeface="xscale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1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53</Words>
  <Application>Microsoft Office PowerPoint</Application>
  <PresentationFormat>Papel A4 (210 x 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Nexa Bold</vt:lpstr>
      <vt:lpstr>Nexa Light</vt:lpstr>
      <vt:lpstr>Tw Cen MT</vt:lpstr>
      <vt:lpstr>Tw Cen MT Condensed</vt:lpstr>
      <vt:lpstr>Wingdings 3</vt:lpstr>
      <vt:lpstr>xscale</vt:lpstr>
      <vt:lpstr>Integral</vt:lpstr>
      <vt:lpstr>venha fazer parte desse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Venha fazer parte desse time!</dc:title>
  <dc:creator>Luiz Renault</dc:creator>
  <cp:lastModifiedBy>Luiz Renault</cp:lastModifiedBy>
  <cp:revision>6</cp:revision>
  <dcterms:created xsi:type="dcterms:W3CDTF">2017-05-25T01:00:48Z</dcterms:created>
  <dcterms:modified xsi:type="dcterms:W3CDTF">2017-05-25T01:37:52Z</dcterms:modified>
</cp:coreProperties>
</file>